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3"/>
  </p:notesMasterIdLst>
  <p:handoutMasterIdLst>
    <p:handoutMasterId r:id="rId34"/>
  </p:handoutMasterIdLst>
  <p:sldIdLst>
    <p:sldId id="284" r:id="rId3"/>
    <p:sldId id="285" r:id="rId4"/>
    <p:sldId id="286" r:id="rId5"/>
    <p:sldId id="317" r:id="rId6"/>
    <p:sldId id="318" r:id="rId7"/>
    <p:sldId id="332" r:id="rId8"/>
    <p:sldId id="333" r:id="rId9"/>
    <p:sldId id="288" r:id="rId10"/>
    <p:sldId id="290" r:id="rId11"/>
    <p:sldId id="292" r:id="rId12"/>
    <p:sldId id="287" r:id="rId13"/>
    <p:sldId id="289" r:id="rId14"/>
    <p:sldId id="319" r:id="rId15"/>
    <p:sldId id="316" r:id="rId16"/>
    <p:sldId id="291" r:id="rId17"/>
    <p:sldId id="293" r:id="rId18"/>
    <p:sldId id="294" r:id="rId19"/>
    <p:sldId id="296" r:id="rId20"/>
    <p:sldId id="297" r:id="rId21"/>
    <p:sldId id="299" r:id="rId22"/>
    <p:sldId id="298" r:id="rId23"/>
    <p:sldId id="300" r:id="rId24"/>
    <p:sldId id="320" r:id="rId25"/>
    <p:sldId id="321" r:id="rId26"/>
    <p:sldId id="322" r:id="rId27"/>
    <p:sldId id="323" r:id="rId28"/>
    <p:sldId id="324" r:id="rId29"/>
    <p:sldId id="331" r:id="rId30"/>
    <p:sldId id="326" r:id="rId31"/>
    <p:sldId id="328" r:id="rId3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6" autoAdjust="0"/>
  </p:normalViewPr>
  <p:slideViewPr>
    <p:cSldViewPr>
      <p:cViewPr>
        <p:scale>
          <a:sx n="100" d="100"/>
          <a:sy n="100" d="100"/>
        </p:scale>
        <p:origin x="-1104" y="-6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26/10/2017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26.10.2017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4</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30</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21</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22</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23</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24</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25</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26</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27</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28</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10</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are compared with MODIS SST.</a:t>
            </a:r>
          </a:p>
        </p:txBody>
      </p:sp>
      <p:sp>
        <p:nvSpPr>
          <p:cNvPr id="2" name="Titel 1"/>
          <p:cNvSpPr>
            <a:spLocks noGrp="1"/>
          </p:cNvSpPr>
          <p:nvPr>
            <p:ph type="title"/>
          </p:nvPr>
        </p:nvSpPr>
        <p:spPr/>
        <p:txBody>
          <a:bodyPr/>
          <a:lstStyle/>
          <a:p>
            <a:r>
              <a:rPr lang="en-GB" dirty="0"/>
              <a:t>2.1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11</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a:t>
            </a:r>
            <a:r>
              <a:rPr lang="en-US" dirty="0" smtClean="0"/>
              <a:t>band.</a:t>
            </a:r>
          </a:p>
        </p:txBody>
      </p:sp>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12</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1.00</a:t>
            </a:r>
            <a:endParaRPr lang="en-US" dirty="0" smtClean="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1.10</a:t>
            </a:r>
            <a:endParaRPr lang="en-US" dirty="0" smtClean="0">
              <a:latin typeface="Arial" pitchFamily="34" charset="0"/>
              <a:cs typeface="Arial" pitchFamily="34" charset="0"/>
            </a:endParaRPr>
          </a:p>
        </p:txBody>
      </p:sp>
      <p:sp>
        <p:nvSpPr>
          <p:cNvPr id="7" name="TextBox 6"/>
          <p:cNvSpPr txBox="1"/>
          <p:nvPr/>
        </p:nvSpPr>
        <p:spPr>
          <a:xfrm>
            <a:off x="467544" y="3742283"/>
            <a:ext cx="3744416" cy="2769989"/>
          </a:xfrm>
          <a:prstGeom prst="rect">
            <a:avLst/>
          </a:prstGeom>
          <a:noFill/>
        </p:spPr>
        <p:txBody>
          <a:bodyPr wrap="square" lIns="0" tIns="0" rIns="0" bIns="0" rtlCol="0">
            <a:spAutoFit/>
          </a:bodyPr>
          <a:lstStyle/>
          <a:p>
            <a:r>
              <a:rPr lang="en-US" dirty="0">
                <a:latin typeface="Arial" pitchFamily="34" charset="0"/>
                <a:cs typeface="Arial" pitchFamily="34" charset="0"/>
              </a:rPr>
              <a:t>To </a:t>
            </a:r>
            <a:r>
              <a:rPr lang="en-US" dirty="0" smtClean="0">
                <a:latin typeface="Arial" pitchFamily="34" charset="0"/>
                <a:cs typeface="Arial" pitchFamily="34" charset="0"/>
              </a:rPr>
              <a:t>see how </a:t>
            </a:r>
            <a:r>
              <a:rPr lang="en-US" dirty="0">
                <a:latin typeface="Arial" pitchFamily="34" charset="0"/>
                <a:cs typeface="Arial" pitchFamily="34" charset="0"/>
              </a:rPr>
              <a:t>the scale factor will affect the results of the </a:t>
            </a:r>
            <a:r>
              <a:rPr lang="en-US" dirty="0" smtClean="0">
                <a:latin typeface="Arial" pitchFamily="34" charset="0"/>
                <a:cs typeface="Arial" pitchFamily="34" charset="0"/>
              </a:rPr>
              <a:t>MITIP, the </a:t>
            </a:r>
            <a:r>
              <a:rPr lang="en-US" dirty="0">
                <a:latin typeface="Arial" pitchFamily="34" charset="0"/>
                <a:cs typeface="Arial" pitchFamily="34" charset="0"/>
              </a:rPr>
              <a:t>histograms of the sub-areas </a:t>
            </a:r>
            <a:r>
              <a:rPr lang="en-US" dirty="0" smtClean="0">
                <a:latin typeface="Arial" pitchFamily="34" charset="0"/>
                <a:cs typeface="Arial" pitchFamily="34" charset="0"/>
              </a:rPr>
              <a:t>in the </a:t>
            </a:r>
            <a:r>
              <a:rPr lang="en-US" dirty="0" smtClean="0">
                <a:latin typeface="Arial" pitchFamily="34" charset="0"/>
                <a:cs typeface="Arial" pitchFamily="34" charset="0"/>
              </a:rPr>
              <a:t>surface </a:t>
            </a:r>
            <a:r>
              <a:rPr lang="en-US" dirty="0" err="1" smtClean="0">
                <a:latin typeface="Arial" pitchFamily="34" charset="0"/>
                <a:cs typeface="Arial" pitchFamily="34" charset="0"/>
              </a:rPr>
              <a:t>teperatur</a:t>
            </a:r>
            <a:r>
              <a:rPr lang="en-US" dirty="0" err="1" smtClean="0">
                <a:latin typeface="Arial" pitchFamily="34" charset="0"/>
                <a:cs typeface="Arial" pitchFamily="34" charset="0"/>
              </a:rPr>
              <a:t>e</a:t>
            </a:r>
            <a:r>
              <a:rPr lang="en-US" dirty="0" smtClean="0">
                <a:latin typeface="Arial" pitchFamily="34" charset="0"/>
                <a:cs typeface="Arial" pitchFamily="34" charset="0"/>
              </a:rPr>
              <a:t> map of MIR band </a:t>
            </a:r>
            <a:r>
              <a:rPr lang="en-US" dirty="0" smtClean="0">
                <a:latin typeface="Arial" pitchFamily="34" charset="0"/>
                <a:cs typeface="Arial" pitchFamily="34" charset="0"/>
              </a:rPr>
              <a:t>with </a:t>
            </a:r>
            <a:r>
              <a:rPr lang="en-US" dirty="0" smtClean="0">
                <a:latin typeface="Arial" pitchFamily="34" charset="0"/>
                <a:cs typeface="Arial" pitchFamily="34" charset="0"/>
              </a:rPr>
              <a:t>different scale factors are investigated.</a:t>
            </a:r>
            <a:endParaRPr lang="en-US" dirty="0">
              <a:latin typeface="Arial" pitchFamily="34" charset="0"/>
              <a:cs typeface="Arial" pitchFamily="34" charset="0"/>
            </a:endParaRPr>
          </a:p>
          <a:p>
            <a:r>
              <a:rPr lang="de-DE" dirty="0" err="1" smtClean="0">
                <a:latin typeface="Arial" pitchFamily="34" charset="0"/>
                <a:cs typeface="Arial" pitchFamily="34" charset="0"/>
              </a:rPr>
              <a:t>Firstly</a:t>
            </a:r>
            <a:r>
              <a:rPr lang="de-DE" dirty="0" smtClean="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smtClean="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shift</a:t>
            </a:r>
            <a:r>
              <a:rPr lang="de-DE" dirty="0" smtClean="0"/>
              <a:t> </a:t>
            </a:r>
            <a:r>
              <a:rPr lang="de-DE" dirty="0" err="1" smtClean="0"/>
              <a:t>more</a:t>
            </a:r>
            <a:r>
              <a:rPr lang="de-DE" dirty="0" smtClean="0"/>
              <a:t> </a:t>
            </a:r>
            <a:r>
              <a:rPr lang="de-DE" dirty="0" err="1" smtClean="0"/>
              <a:t>clearly</a:t>
            </a:r>
            <a:r>
              <a:rPr lang="de-DE" dirty="0" smtClean="0"/>
              <a:t>, </a:t>
            </a:r>
            <a:r>
              <a:rPr lang="de-DE" dirty="0" err="1" smtClean="0"/>
              <a:t>the</a:t>
            </a:r>
            <a:r>
              <a:rPr lang="de-DE" dirty="0" smtClean="0"/>
              <a:t> </a:t>
            </a:r>
            <a:r>
              <a:rPr lang="de-DE" dirty="0" err="1" smtClean="0"/>
              <a:t>histograms</a:t>
            </a:r>
            <a:r>
              <a:rPr lang="de-DE" dirty="0" smtClean="0"/>
              <a:t> </a:t>
            </a:r>
            <a:r>
              <a:rPr lang="de-DE" dirty="0" err="1" smtClean="0"/>
              <a:t>of</a:t>
            </a:r>
            <a:r>
              <a:rPr lang="de-DE" dirty="0" smtClean="0"/>
              <a:t> sub-area 1 </a:t>
            </a:r>
            <a:r>
              <a:rPr lang="de-DE" dirty="0" err="1" smtClean="0"/>
              <a:t>and</a:t>
            </a:r>
            <a:r>
              <a:rPr lang="de-DE" dirty="0" smtClean="0"/>
              <a:t> sub-area 4 </a:t>
            </a:r>
            <a:r>
              <a:rPr lang="de-DE" dirty="0" err="1" smtClean="0"/>
              <a:t>with</a:t>
            </a:r>
            <a:r>
              <a:rPr lang="de-DE" dirty="0" smtClean="0"/>
              <a:t> all </a:t>
            </a:r>
            <a:r>
              <a:rPr lang="de-DE" dirty="0" err="1" smtClean="0"/>
              <a:t>the</a:t>
            </a:r>
            <a:r>
              <a:rPr lang="de-DE" dirty="0" smtClean="0"/>
              <a:t> </a:t>
            </a:r>
            <a:r>
              <a:rPr lang="de-DE" dirty="0" err="1" smtClean="0"/>
              <a:t>five</a:t>
            </a:r>
            <a:r>
              <a:rPr lang="de-DE" dirty="0" smtClean="0"/>
              <a:t> </a:t>
            </a:r>
            <a:r>
              <a:rPr lang="de-DE" dirty="0" err="1" smtClean="0"/>
              <a:t>scale</a:t>
            </a:r>
            <a:r>
              <a:rPr lang="de-DE" dirty="0" smtClean="0"/>
              <a:t> </a:t>
            </a:r>
            <a:r>
              <a:rPr lang="de-DE" dirty="0" err="1" smtClean="0"/>
              <a:t>factor</a:t>
            </a:r>
            <a:r>
              <a:rPr lang="de-DE" dirty="0" smtClean="0"/>
              <a:t> </a:t>
            </a:r>
            <a:r>
              <a:rPr lang="de-DE" dirty="0" err="1" smtClean="0"/>
              <a:t>are</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 </a:t>
            </a:r>
            <a:endParaRPr lang="en-US" dirty="0"/>
          </a:p>
        </p:txBody>
      </p:sp>
      <p:sp>
        <p:nvSpPr>
          <p:cNvPr id="3" name="Title 2"/>
          <p:cNvSpPr>
            <a:spLocks noGrp="1"/>
          </p:cNvSpPr>
          <p:nvPr>
            <p:ph type="title"/>
          </p:nvPr>
        </p:nvSpPr>
        <p:spPr/>
        <p:txBody>
          <a:bodyPr/>
          <a:lstStyle/>
          <a:p>
            <a:r>
              <a:rPr lang="en-GB" dirty="0"/>
              <a:t>2.1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13</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1</a:t>
            </a:r>
            <a:endParaRPr lang="en-US" sz="2000" dirty="0" smtClean="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4</a:t>
            </a:r>
            <a:endParaRPr lang="en-US" sz="2000" dirty="0" smtClean="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But </a:t>
            </a:r>
            <a:r>
              <a:rPr lang="de-DE" dirty="0" err="1" smtClean="0"/>
              <a:t>we</a:t>
            </a:r>
            <a:r>
              <a:rPr lang="de-DE" dirty="0" smtClean="0"/>
              <a:t> </a:t>
            </a:r>
            <a:r>
              <a:rPr lang="de-DE" dirty="0" err="1" smtClean="0"/>
              <a:t>are</a:t>
            </a:r>
            <a:r>
              <a:rPr lang="de-DE" dirty="0" smtClean="0"/>
              <a:t> not </a:t>
            </a:r>
            <a:r>
              <a:rPr lang="de-DE" dirty="0" err="1" smtClean="0"/>
              <a:t>consider</a:t>
            </a:r>
            <a:r>
              <a:rPr lang="de-DE" dirty="0" smtClean="0"/>
              <a:t> individual sub-area </a:t>
            </a:r>
            <a:r>
              <a:rPr lang="de-DE" dirty="0" err="1" smtClean="0"/>
              <a:t>merely</a:t>
            </a:r>
            <a:r>
              <a:rPr lang="de-DE" dirty="0" smtClean="0"/>
              <a:t>. </a:t>
            </a:r>
            <a:r>
              <a:rPr lang="de-DE" dirty="0" err="1" smtClean="0"/>
              <a:t>Since</a:t>
            </a:r>
            <a:r>
              <a:rPr lang="de-DE" dirty="0" smtClean="0"/>
              <a:t> </a:t>
            </a:r>
            <a:r>
              <a:rPr lang="de-DE" dirty="0" err="1" smtClean="0"/>
              <a:t>the</a:t>
            </a:r>
            <a:r>
              <a:rPr lang="de-DE" dirty="0" smtClean="0"/>
              <a:t> </a:t>
            </a:r>
            <a:r>
              <a:rPr lang="de-DE" dirty="0" err="1" smtClean="0"/>
              <a:t>mean</a:t>
            </a:r>
            <a:r>
              <a:rPr lang="de-DE" dirty="0" smtClean="0"/>
              <a:t> </a:t>
            </a:r>
            <a:r>
              <a:rPr lang="de-DE" dirty="0" err="1" smtClean="0"/>
              <a:t>value</a:t>
            </a:r>
            <a:r>
              <a:rPr lang="de-DE" dirty="0" smtClean="0"/>
              <a:t> </a:t>
            </a:r>
            <a:r>
              <a:rPr lang="de-DE" dirty="0" err="1" smtClean="0"/>
              <a:t>over</a:t>
            </a:r>
            <a:r>
              <a:rPr lang="de-DE" dirty="0" smtClean="0"/>
              <a:t> all sub-areas </a:t>
            </a:r>
            <a:r>
              <a:rPr lang="de-DE" dirty="0" err="1" smtClean="0"/>
              <a:t>are</a:t>
            </a:r>
            <a:r>
              <a:rPr lang="de-DE" dirty="0" smtClean="0"/>
              <a:t> </a:t>
            </a:r>
            <a:r>
              <a:rPr lang="de-DE" dirty="0" err="1" smtClean="0"/>
              <a:t>used</a:t>
            </a:r>
            <a:r>
              <a:rPr lang="de-DE" dirty="0" smtClean="0"/>
              <a:t>, </a:t>
            </a:r>
            <a:r>
              <a:rPr lang="de-DE" dirty="0" err="1" smtClean="0"/>
              <a:t>the</a:t>
            </a:r>
            <a:r>
              <a:rPr lang="de-DE" dirty="0" smtClean="0"/>
              <a:t> </a:t>
            </a:r>
            <a:r>
              <a:rPr lang="de-DE" dirty="0" err="1" smtClean="0"/>
              <a:t>histogram</a:t>
            </a:r>
            <a:r>
              <a:rPr lang="de-DE" dirty="0" smtClean="0"/>
              <a:t> </a:t>
            </a:r>
            <a:r>
              <a:rPr lang="de-DE" dirty="0" err="1" smtClean="0"/>
              <a:t>of</a:t>
            </a:r>
            <a:r>
              <a:rPr lang="de-DE" dirty="0" smtClean="0"/>
              <a:t> all </a:t>
            </a:r>
            <a:r>
              <a:rPr lang="de-DE" dirty="0" err="1" smtClean="0"/>
              <a:t>pixels</a:t>
            </a:r>
            <a:r>
              <a:rPr lang="de-DE" dirty="0" smtClean="0"/>
              <a:t> </a:t>
            </a:r>
            <a:r>
              <a:rPr lang="de-DE" dirty="0" err="1" smtClean="0"/>
              <a:t>inside</a:t>
            </a:r>
            <a:r>
              <a:rPr lang="de-DE" dirty="0" smtClean="0"/>
              <a:t> </a:t>
            </a:r>
            <a:r>
              <a:rPr lang="de-DE" dirty="0" err="1" smtClean="0"/>
              <a:t>the</a:t>
            </a:r>
            <a:r>
              <a:rPr lang="de-DE" dirty="0" smtClean="0"/>
              <a:t> 4 sub-areas </a:t>
            </a:r>
            <a:r>
              <a:rPr lang="de-DE" dirty="0" err="1" smtClean="0"/>
              <a:t>are</a:t>
            </a:r>
            <a:r>
              <a:rPr lang="de-DE" dirty="0" smtClean="0"/>
              <a:t> </a:t>
            </a:r>
            <a:r>
              <a:rPr lang="de-DE" dirty="0" err="1" smtClean="0"/>
              <a:t>plotted</a:t>
            </a:r>
            <a:r>
              <a:rPr lang="de-DE" dirty="0" smtClean="0"/>
              <a:t> </a:t>
            </a:r>
            <a:r>
              <a:rPr lang="de-DE" dirty="0" err="1" smtClean="0"/>
              <a:t>and</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All</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the mean temperature difference over all the sub-areas is a good characteristic to represent the </a:t>
                </a:r>
                <a:r>
                  <a:rPr lang="en-US" dirty="0" err="1" smtClean="0"/>
                  <a:t>the</a:t>
                </a:r>
                <a:r>
                  <a:rPr lang="en-US" dirty="0" smtClean="0"/>
                  <a:t> differences between the surface temperature maps from MITIP and MODIS temperature products and is suitable to use to do the comparison. </a:t>
                </a:r>
              </a:p>
              <a:p>
                <a:pPr marL="0" indent="0">
                  <a:buNone/>
                </a:pPr>
                <a:endParaRPr lang="en-US" dirty="0" smtClean="0"/>
              </a:p>
              <a:p>
                <a:pPr marL="0" indent="0">
                  <a:buNone/>
                </a:pPr>
                <a:r>
                  <a:rPr lang="en-GB" dirty="0" smtClean="0"/>
                  <a:t>So in order to investigate a bunch of TET-1 scenes and do a time-series analysis, the method presented before, computing </a:t>
                </a:r>
                <a:r>
                  <a:rPr lang="en-US" dirty="0" smtClean="0"/>
                  <a:t>the </a:t>
                </a:r>
                <a:r>
                  <a:rPr lang="en-US" dirty="0"/>
                  <a:t>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 inside </a:t>
                </a:r>
                <a:r>
                  <a:rPr lang="en-US" dirty="0"/>
                  <a:t>one sub-area </a:t>
                </a:r>
                <a:r>
                  <a:rPr lang="en-US" dirty="0" smtClean="0"/>
                  <a:t>and then 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US" dirty="0" smtClean="0"/>
                  <a:t>.</a:t>
                </a:r>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4931"/>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14</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15</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analyses, the optimal scale factor for MIR band is chosen as 1.15 and for TIR band1.05. </a:t>
            </a:r>
            <a:endParaRPr lang="en-GB" dirty="0"/>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a:t>
            </a:r>
            <a:r>
              <a:rPr lang="en-GB" dirty="0" err="1" smtClean="0"/>
              <a:t>Demmin</a:t>
            </a:r>
            <a:r>
              <a:rPr lang="en-GB" dirty="0" smtClean="0"/>
              <a:t> and Portugal as 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a:t>2.2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16</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a:t>
            </a:r>
            <a:r>
              <a:rPr lang="en-GB" dirty="0" smtClean="0"/>
              <a:t>and </a:t>
            </a:r>
            <a:r>
              <a:rPr lang="en-GB" dirty="0"/>
              <a:t>MODIS </a:t>
            </a:r>
            <a:r>
              <a:rPr lang="en-GB" dirty="0" smtClean="0"/>
              <a:t>LST using scenes of Lybia-1.</a:t>
            </a:r>
          </a:p>
          <a:p>
            <a:pPr marL="0" indent="0">
              <a:buNone/>
            </a:pPr>
            <a:r>
              <a:rPr lang="en-GB" dirty="0" smtClean="0"/>
              <a:t>However, </a:t>
            </a:r>
            <a:r>
              <a:rPr lang="en-GB" dirty="0" err="1" smtClean="0"/>
              <a:t>emissivities</a:t>
            </a:r>
            <a:r>
              <a:rPr lang="en-GB" dirty="0" smtClean="0"/>
              <a:t> of different land features vary a </a:t>
            </a:r>
            <a:r>
              <a:rPr lang="en-GB" dirty="0" smtClean="0"/>
              <a:t>lot. </a:t>
            </a:r>
            <a:r>
              <a:rPr lang="en-GB" dirty="0" smtClean="0"/>
              <a:t>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standard without affecting the results.</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17</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5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2.3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18</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19</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a:t>
            </a:r>
            <a:r>
              <a:rPr lang="en-GB" dirty="0" smtClean="0"/>
              <a:t>performances </a:t>
            </a:r>
            <a:r>
              <a:rPr lang="en-GB" dirty="0" smtClean="0"/>
              <a:t>of MITIP under the normal-temperature environments and the improvement of it, we get optimal scale factor for MIR band and TIR band </a:t>
            </a:r>
            <a:r>
              <a:rPr lang="en-GB" dirty="0" smtClean="0"/>
              <a:t>respectively, namely 1.15 and 1.05.</a:t>
            </a:r>
            <a:endParaRPr lang="en-GB" dirty="0" smtClean="0"/>
          </a:p>
          <a:p>
            <a:pPr marL="0" indent="0">
              <a:buNone/>
            </a:pPr>
            <a:r>
              <a:rPr lang="en-GB" dirty="0" smtClean="0"/>
              <a:t>Now, we are able to analyse the performances of MITIP on the monitoring of high-temperature events (HTE</a:t>
            </a:r>
            <a:r>
              <a:rPr lang="en-GB" dirty="0" smtClean="0"/>
              <a:t>).</a:t>
            </a:r>
          </a:p>
          <a:p>
            <a:pPr marL="0" indent="0">
              <a:buNone/>
            </a:pPr>
            <a:r>
              <a:rPr lang="en-GB" dirty="0" smtClean="0"/>
              <a:t>Firstly the results of the MITIP of the high-temperature monitoring is presented.</a:t>
            </a:r>
            <a:endParaRPr lang="en-GB" dirty="0"/>
          </a:p>
        </p:txBody>
      </p:sp>
      <p:sp>
        <p:nvSpPr>
          <p:cNvPr id="2" name="Titel 1"/>
          <p:cNvSpPr>
            <a:spLocks noGrp="1"/>
          </p:cNvSpPr>
          <p:nvPr>
            <p:ph type="title"/>
          </p:nvPr>
        </p:nvSpPr>
        <p:spPr>
          <a:xfrm>
            <a:off x="486000" y="648001"/>
            <a:ext cx="8172000" cy="476744"/>
          </a:xfrm>
        </p:spPr>
        <p:txBody>
          <a:bodyPr/>
          <a:lstStyle/>
          <a:p>
            <a:r>
              <a:rPr lang="en-GB" dirty="0"/>
              <a:t>3. 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22</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Stromboli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23</a:t>
            </a:fld>
            <a:endParaRPr lang="en-GB" noProof="0" dirty="0"/>
          </a:p>
        </p:txBody>
      </p:sp>
      <p:pic>
        <p:nvPicPr>
          <p:cNvPr id="1026" name="Picture 2" descr="E:\Penghua\Programming\Master_thesis\results\figure\stromboli\strom_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Programming\Master_thesis\results\figure\stromboli\strom_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enghua\Programming\Master_thesis\results\figure\stromboli\strom_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Penghua\Programming\Master_thesis\results\figure\stromboli\strom_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figure\stromboli\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315622"/>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err="1" smtClean="0"/>
              <a:t>Bardargunga</a:t>
            </a:r>
            <a:r>
              <a:rPr lang="en-GB" dirty="0" smtClean="0"/>
              <a:t> 2014.09.14</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24</a:t>
            </a:fld>
            <a:endParaRPr lang="en-GB" noProof="0" dirty="0"/>
          </a:p>
        </p:txBody>
      </p:sp>
      <p:pic>
        <p:nvPicPr>
          <p:cNvPr id="2050" name="Picture 2" descr="E:\Penghua\Programming\Master_thesis\results\figure\Bardarbunga2014.09.14\tem_t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Penghua\Programming\Master_thesis\results\figure\Bardarbunga2014.09.14\tem_m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enghua\Programming\Master_thesis\results\figure\Bardarbunga2014.09.14\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Penghua\Programming\Master_thesis\results\figure\Bardarbunga2014.09.14\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enghua\Programming\Master_thesis\results\figure\Bardarbunga2014.09.14\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Portugal 2016.08.11</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25</a:t>
            </a:fld>
            <a:endParaRPr lang="en-GB" noProof="0" dirty="0"/>
          </a:p>
        </p:txBody>
      </p:sp>
      <p:pic>
        <p:nvPicPr>
          <p:cNvPr id="3074" name="Picture 2" descr="E:\Penghua\Programming\Master_thesis\results\figure\portugal\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Programming\Master_thesis\results\figure\portugal\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Penghua\Programming\Master_thesis\results\figure\portugal\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Penghua\Programming\Master_thesis\results\figure\portugal\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Penghua\Programming\Master_thesis\results\figure\portugal\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4320480"/>
          </a:xfrm>
        </p:spPr>
        <p:txBody>
          <a:bodyPr/>
          <a:lstStyle/>
          <a:p>
            <a:pPr marL="0" indent="0">
              <a:buNone/>
            </a:pPr>
            <a:r>
              <a:rPr lang="en-GB" dirty="0" smtClean="0"/>
              <a:t>The Zhukov’s algorithm is the algorithm used to process the TET-1 imagery originally. It firstly filters clouds, water and other anomalies out and detects and quantifies the hot pixels later by means of per cluster instead of per pixel as the MITIP method does. After detection, Zhukov’s algorithm aggregates hot pixels which locates closed enough to form a hot cluster and calculate the characteristics such as temperature, </a:t>
            </a:r>
            <a:r>
              <a:rPr lang="en-GB" dirty="0"/>
              <a:t>cluster size of this </a:t>
            </a:r>
            <a:r>
              <a:rPr lang="en-GB" dirty="0" smtClean="0"/>
              <a:t>cluster.</a:t>
            </a:r>
          </a:p>
          <a:p>
            <a:pPr marL="0" indent="0">
              <a:buNone/>
            </a:pPr>
            <a:endParaRPr lang="en-GB" dirty="0"/>
          </a:p>
          <a:p>
            <a:pPr marL="0" indent="0">
              <a:buNone/>
            </a:pPr>
            <a:r>
              <a:rPr lang="en-GB" dirty="0" smtClean="0"/>
              <a:t>But the MITIP method performs a pixel-based analysis. Consequently, to do the comparison, a procedure is developed to shift the MITIP’s original pixel-based results to cluster-based results.</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26</a:t>
            </a:fld>
            <a:endParaRPr lang="en-GB" noProof="0" dirty="0"/>
          </a:p>
        </p:txBody>
      </p:sp>
      <p:pic>
        <p:nvPicPr>
          <p:cNvPr id="3074" name="Picture 2" descr="E:\Penghua\Programming\Master_thesis\results\figure\cluster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7151"/>
            <a:ext cx="9144000" cy="46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57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27</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2"/>
            <a:ext cx="4104455" cy="5805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r>
              <a:rPr lang="de-DE" dirty="0" smtClean="0">
                <a:latin typeface="Arial" pitchFamily="34" charset="0"/>
                <a:cs typeface="Arial" pitchFamily="34" charset="0"/>
              </a:rPr>
              <a:t>2014.07.21</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62247666"/>
              </p:ext>
            </p:extLst>
          </p:nvPr>
        </p:nvGraphicFramePr>
        <p:xfrm>
          <a:off x="4331196" y="2657296"/>
          <a:ext cx="4561284" cy="1524227"/>
        </p:xfrm>
        <a:graphic>
          <a:graphicData uri="http://schemas.openxmlformats.org/drawingml/2006/table">
            <a:tbl>
              <a:tblPr firstRow="1" bandRow="1">
                <a:tableStyleId>{5940675A-B579-460E-94D1-54222C63F5DA}</a:tableStyleId>
              </a:tblPr>
              <a:tblGrid>
                <a:gridCol w="1032892"/>
                <a:gridCol w="648072"/>
                <a:gridCol w="864096"/>
                <a:gridCol w="720080"/>
                <a:gridCol w="1296144"/>
              </a:tblGrid>
              <a:tr h="411664">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190522">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127</a:t>
                      </a:r>
                      <a:endParaRPr lang="en-US" dirty="0"/>
                    </a:p>
                  </a:txBody>
                  <a:tcPr/>
                </a:tc>
              </a:tr>
              <a:tr h="190522">
                <a:tc vMerge="1">
                  <a:txBody>
                    <a:bodyPr/>
                    <a:lstStyle/>
                    <a:p>
                      <a:endParaRPr lang="en-US"/>
                    </a:p>
                  </a:txBody>
                  <a:tcPr/>
                </a:tc>
                <a:tc>
                  <a:txBody>
                    <a:bodyPr/>
                    <a:lstStyle/>
                    <a:p>
                      <a:pPr algn="ctr"/>
                      <a:r>
                        <a:rPr lang="de-DE" dirty="0" smtClean="0"/>
                        <a:t>611</a:t>
                      </a:r>
                      <a:endParaRPr lang="en-US" dirty="0"/>
                    </a:p>
                  </a:txBody>
                  <a:tcPr/>
                </a:tc>
                <a:tc>
                  <a:txBody>
                    <a:bodyPr/>
                    <a:lstStyle/>
                    <a:p>
                      <a:pPr algn="ctr"/>
                      <a:r>
                        <a:rPr lang="de-DE" dirty="0" smtClean="0"/>
                        <a:t>633.5</a:t>
                      </a:r>
                      <a:endParaRPr lang="en-US" dirty="0"/>
                    </a:p>
                  </a:txBody>
                  <a:tcPr/>
                </a:tc>
                <a:tc>
                  <a:txBody>
                    <a:bodyPr/>
                    <a:lstStyle/>
                    <a:p>
                      <a:pPr algn="ctr"/>
                      <a:r>
                        <a:rPr lang="de-DE" dirty="0" smtClean="0"/>
                        <a:t>661.3</a:t>
                      </a:r>
                      <a:endParaRPr lang="en-US" dirty="0"/>
                    </a:p>
                  </a:txBody>
                  <a:tcPr/>
                </a:tc>
                <a:tc vMerge="1">
                  <a:txBody>
                    <a:bodyPr/>
                    <a:lstStyle/>
                    <a:p>
                      <a:endParaRPr lang="en-US"/>
                    </a:p>
                  </a:txBody>
                  <a:tcPr/>
                </a:tc>
              </a:tr>
              <a:tr h="381043">
                <a:tc>
                  <a:txBody>
                    <a:bodyPr/>
                    <a:lstStyle/>
                    <a:p>
                      <a:pPr algn="ctr"/>
                      <a:r>
                        <a:rPr lang="de-DE" dirty="0" smtClean="0"/>
                        <a:t>MITIP</a:t>
                      </a:r>
                      <a:endParaRPr lang="en-US" dirty="0"/>
                    </a:p>
                  </a:txBody>
                  <a:tcPr/>
                </a:tc>
                <a:tc gridSpan="3">
                  <a:txBody>
                    <a:bodyPr/>
                    <a:lstStyle/>
                    <a:p>
                      <a:pPr algn="ctr"/>
                      <a:r>
                        <a:rPr lang="de-DE" dirty="0" smtClean="0"/>
                        <a:t>644.3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123</a:t>
                      </a:r>
                      <a:endParaRPr lang="en-US" dirty="0"/>
                    </a:p>
                  </a:txBody>
                  <a:tcPr/>
                </a:tc>
              </a:tr>
            </a:tbl>
          </a:graphicData>
        </a:graphic>
      </p:graphicFrame>
    </p:spTree>
    <p:extLst>
      <p:ext uri="{BB962C8B-B14F-4D97-AF65-F5344CB8AC3E}">
        <p14:creationId xmlns:p14="http://schemas.microsoft.com/office/powerpoint/2010/main" val="1984599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28</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219290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Stromboli 2014.07.03</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874747148"/>
              </p:ext>
            </p:extLst>
          </p:nvPr>
        </p:nvGraphicFramePr>
        <p:xfrm>
          <a:off x="4331196" y="2657296"/>
          <a:ext cx="4489276" cy="1774048"/>
        </p:xfrm>
        <a:graphic>
          <a:graphicData uri="http://schemas.openxmlformats.org/drawingml/2006/table">
            <a:tbl>
              <a:tblPr firstRow="1" bandRow="1">
                <a:tableStyleId>{5940675A-B579-460E-94D1-54222C63F5DA}</a:tableStyleId>
              </a:tblPr>
              <a:tblGrid>
                <a:gridCol w="960884"/>
                <a:gridCol w="738820"/>
                <a:gridCol w="773348"/>
                <a:gridCol w="720080"/>
                <a:gridCol w="1296144"/>
              </a:tblGrid>
              <a:tr h="521264">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260632">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16</a:t>
                      </a:r>
                      <a:endParaRPr lang="en-US" dirty="0"/>
                    </a:p>
                  </a:txBody>
                  <a:tcPr/>
                </a:tc>
              </a:tr>
              <a:tr h="260632">
                <a:tc vMerge="1">
                  <a:txBody>
                    <a:bodyPr/>
                    <a:lstStyle/>
                    <a:p>
                      <a:endParaRPr lang="en-US"/>
                    </a:p>
                  </a:txBody>
                  <a:tcPr/>
                </a:tc>
                <a:tc>
                  <a:txBody>
                    <a:bodyPr/>
                    <a:lstStyle/>
                    <a:p>
                      <a:pPr algn="ctr"/>
                      <a:r>
                        <a:rPr lang="de-DE" dirty="0" smtClean="0"/>
                        <a:t>504.6</a:t>
                      </a:r>
                      <a:endParaRPr lang="en-US" dirty="0"/>
                    </a:p>
                  </a:txBody>
                  <a:tcPr/>
                </a:tc>
                <a:tc>
                  <a:txBody>
                    <a:bodyPr/>
                    <a:lstStyle/>
                    <a:p>
                      <a:pPr algn="ctr"/>
                      <a:r>
                        <a:rPr lang="de-DE" dirty="0" smtClean="0"/>
                        <a:t>529.9</a:t>
                      </a:r>
                      <a:endParaRPr lang="en-US" dirty="0"/>
                    </a:p>
                  </a:txBody>
                  <a:tcPr/>
                </a:tc>
                <a:tc>
                  <a:txBody>
                    <a:bodyPr/>
                    <a:lstStyle/>
                    <a:p>
                      <a:pPr algn="ctr"/>
                      <a:r>
                        <a:rPr lang="de-DE" dirty="0" smtClean="0"/>
                        <a:t>564.9</a:t>
                      </a:r>
                      <a:endParaRPr lang="en-US" dirty="0"/>
                    </a:p>
                  </a:txBody>
                  <a:tcPr/>
                </a:tc>
                <a:tc vMerge="1">
                  <a:txBody>
                    <a:bodyPr/>
                    <a:lstStyle/>
                    <a:p>
                      <a:endParaRPr lang="en-US"/>
                    </a:p>
                  </a:txBody>
                  <a:tcPr/>
                </a:tc>
              </a:tr>
              <a:tr h="521264">
                <a:tc>
                  <a:txBody>
                    <a:bodyPr/>
                    <a:lstStyle/>
                    <a:p>
                      <a:pPr algn="ctr"/>
                      <a:r>
                        <a:rPr lang="de-DE" dirty="0" smtClean="0"/>
                        <a:t>MITIP</a:t>
                      </a:r>
                      <a:endParaRPr lang="en-US" dirty="0"/>
                    </a:p>
                  </a:txBody>
                  <a:tcPr/>
                </a:tc>
                <a:tc gridSpan="3">
                  <a:txBody>
                    <a:bodyPr/>
                    <a:lstStyle/>
                    <a:p>
                      <a:pPr algn="ctr"/>
                      <a:r>
                        <a:rPr lang="de-DE" dirty="0" smtClean="0"/>
                        <a:t>521.0</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20</a:t>
                      </a:r>
                      <a:endParaRPr lang="en-US" dirty="0"/>
                    </a:p>
                  </a:txBody>
                  <a:tcPr/>
                </a:tc>
              </a:tr>
            </a:tbl>
          </a:graphicData>
        </a:graphic>
      </p:graphicFrame>
    </p:spTree>
    <p:extLst>
      <p:ext uri="{BB962C8B-B14F-4D97-AF65-F5344CB8AC3E}">
        <p14:creationId xmlns:p14="http://schemas.microsoft.com/office/powerpoint/2010/main" val="3462428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29</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193692853"/>
              </p:ext>
            </p:extLst>
          </p:nvPr>
        </p:nvGraphicFramePr>
        <p:xfrm>
          <a:off x="4331196" y="2657296"/>
          <a:ext cx="4705299" cy="1491784"/>
        </p:xfrm>
        <a:graphic>
          <a:graphicData uri="http://schemas.openxmlformats.org/drawingml/2006/table">
            <a:tbl>
              <a:tblPr firstRow="1" bandRow="1">
                <a:tableStyleId>{5940675A-B579-460E-94D1-54222C63F5DA}</a:tableStyleId>
              </a:tblPr>
              <a:tblGrid>
                <a:gridCol w="1093819"/>
                <a:gridCol w="587145"/>
                <a:gridCol w="936104"/>
                <a:gridCol w="648072"/>
                <a:gridCol w="1440159"/>
              </a:tblGrid>
              <a:tr h="375518">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370374">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2461</a:t>
                      </a:r>
                      <a:endParaRPr lang="en-US" dirty="0"/>
                    </a:p>
                  </a:txBody>
                  <a:tcPr/>
                </a:tc>
              </a:tr>
              <a:tr h="370374">
                <a:tc vMerge="1">
                  <a:txBody>
                    <a:bodyPr/>
                    <a:lstStyle/>
                    <a:p>
                      <a:endParaRPr lang="en-US"/>
                    </a:p>
                  </a:txBody>
                  <a:tcPr/>
                </a:tc>
                <a:tc>
                  <a:txBody>
                    <a:bodyPr/>
                    <a:lstStyle/>
                    <a:p>
                      <a:pPr algn="ctr"/>
                      <a:r>
                        <a:rPr lang="de-DE" dirty="0" smtClean="0"/>
                        <a:t>646</a:t>
                      </a:r>
                      <a:endParaRPr lang="en-US" dirty="0"/>
                    </a:p>
                  </a:txBody>
                  <a:tcPr/>
                </a:tc>
                <a:tc>
                  <a:txBody>
                    <a:bodyPr/>
                    <a:lstStyle/>
                    <a:p>
                      <a:pPr algn="ctr"/>
                      <a:r>
                        <a:rPr lang="de-DE" dirty="0" smtClean="0"/>
                        <a:t>653.8</a:t>
                      </a:r>
                      <a:endParaRPr lang="en-US" dirty="0"/>
                    </a:p>
                  </a:txBody>
                  <a:tcPr/>
                </a:tc>
                <a:tc>
                  <a:txBody>
                    <a:bodyPr/>
                    <a:lstStyle/>
                    <a:p>
                      <a:pPr algn="ctr"/>
                      <a:r>
                        <a:rPr lang="de-DE" dirty="0" smtClean="0"/>
                        <a:t>662</a:t>
                      </a:r>
                      <a:endParaRPr lang="en-US" dirty="0"/>
                    </a:p>
                  </a:txBody>
                  <a:tcPr/>
                </a:tc>
                <a:tc vMerge="1">
                  <a:txBody>
                    <a:bodyPr/>
                    <a:lstStyle/>
                    <a:p>
                      <a:endParaRPr lang="en-US"/>
                    </a:p>
                  </a:txBody>
                  <a:tcPr/>
                </a:tc>
              </a:tr>
              <a:tr h="375518">
                <a:tc>
                  <a:txBody>
                    <a:bodyPr/>
                    <a:lstStyle/>
                    <a:p>
                      <a:pPr algn="ctr"/>
                      <a:r>
                        <a:rPr lang="de-DE" dirty="0" smtClean="0"/>
                        <a:t>MITIP</a:t>
                      </a:r>
                      <a:endParaRPr lang="en-US" dirty="0"/>
                    </a:p>
                  </a:txBody>
                  <a:tcPr/>
                </a:tc>
                <a:tc gridSpan="3">
                  <a:txBody>
                    <a:bodyPr/>
                    <a:lstStyle/>
                    <a:p>
                      <a:pPr algn="ctr"/>
                      <a:r>
                        <a:rPr lang="de-DE" dirty="0" smtClean="0"/>
                        <a:t>661.3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2025</a:t>
                      </a:r>
                      <a:endParaRPr lang="en-US" dirty="0"/>
                    </a:p>
                  </a:txBody>
                  <a:tcPr/>
                </a:tc>
              </a:tr>
            </a:tbl>
          </a:graphicData>
        </a:graphic>
      </p:graphicFrame>
    </p:spTree>
    <p:extLst>
      <p:ext uri="{BB962C8B-B14F-4D97-AF65-F5344CB8AC3E}">
        <p14:creationId xmlns:p14="http://schemas.microsoft.com/office/powerpoint/2010/main" val="3938109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30</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0743"/>
            <a:ext cx="4104454" cy="5805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88353960"/>
              </p:ext>
            </p:extLst>
          </p:nvPr>
        </p:nvGraphicFramePr>
        <p:xfrm>
          <a:off x="3995936" y="1418292"/>
          <a:ext cx="5221881" cy="4378409"/>
        </p:xfrm>
        <a:graphic>
          <a:graphicData uri="http://schemas.openxmlformats.org/drawingml/2006/table">
            <a:tbl>
              <a:tblPr firstRow="1" bandRow="1">
                <a:tableStyleId>{5940675A-B579-460E-94D1-54222C63F5DA}</a:tableStyleId>
              </a:tblPr>
              <a:tblGrid>
                <a:gridCol w="518993"/>
                <a:gridCol w="921166"/>
                <a:gridCol w="504056"/>
                <a:gridCol w="216024"/>
                <a:gridCol w="116840"/>
                <a:gridCol w="325656"/>
                <a:gridCol w="429988"/>
                <a:gridCol w="116840"/>
                <a:gridCol w="116840"/>
                <a:gridCol w="658520"/>
                <a:gridCol w="1296958"/>
              </a:tblGrid>
              <a:tr h="504057">
                <a:tc>
                  <a:txBody>
                    <a:bodyPr/>
                    <a:lstStyle/>
                    <a:p>
                      <a:pPr algn="ctr"/>
                      <a:r>
                        <a:rPr lang="de-DE" dirty="0" err="1" smtClean="0"/>
                        <a:t>loc</a:t>
                      </a:r>
                      <a:endParaRPr lang="en-US" dirty="0"/>
                    </a:p>
                  </a:txBody>
                  <a:tcPr/>
                </a:tc>
                <a:tc>
                  <a:txBody>
                    <a:bodyPr/>
                    <a:lstStyle/>
                    <a:p>
                      <a:pPr algn="ctr"/>
                      <a:r>
                        <a:rPr lang="de-DE" dirty="0" err="1" smtClean="0"/>
                        <a:t>method</a:t>
                      </a:r>
                      <a:endParaRPr lang="en-US" dirty="0"/>
                    </a:p>
                  </a:txBody>
                  <a:tcPr/>
                </a:tc>
                <a:tc gridSpan="8">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328508">
                <a:tc rowSpan="3">
                  <a:txBody>
                    <a:bodyPr/>
                    <a:lstStyle/>
                    <a:p>
                      <a:pPr algn="ctr"/>
                      <a:r>
                        <a:rPr lang="de-DE" dirty="0" smtClean="0"/>
                        <a:t>a</a:t>
                      </a:r>
                      <a:endParaRPr lang="en-US" dirty="0"/>
                    </a:p>
                  </a:txBody>
                  <a:tcPr/>
                </a:tc>
                <a:tc rowSpan="2">
                  <a:txBody>
                    <a:bodyPr/>
                    <a:lstStyle/>
                    <a:p>
                      <a:pPr algn="ctr"/>
                      <a:r>
                        <a:rPr lang="de-DE" dirty="0" smtClean="0"/>
                        <a:t>Zhukov</a:t>
                      </a:r>
                      <a:endParaRPr lang="en-US" dirty="0"/>
                    </a:p>
                  </a:txBody>
                  <a:tcPr/>
                </a:tc>
                <a:tc gridSpan="2">
                  <a:txBody>
                    <a:bodyPr/>
                    <a:lstStyle/>
                    <a:p>
                      <a:pPr algn="ctr"/>
                      <a:r>
                        <a:rPr lang="de-DE" dirty="0" smtClean="0"/>
                        <a:t>Min</a:t>
                      </a:r>
                      <a:endParaRPr lang="en-US" dirty="0"/>
                    </a:p>
                  </a:txBody>
                  <a:tcPr/>
                </a:tc>
                <a:tc hMerge="1">
                  <a:txBody>
                    <a:bodyPr/>
                    <a:lstStyle/>
                    <a:p>
                      <a:endParaRPr lang="en-US"/>
                    </a:p>
                  </a:txBody>
                  <a:tcPr/>
                </a:tc>
                <a:tc gridSpan="4">
                  <a:txBody>
                    <a:bodyPr/>
                    <a:lstStyle/>
                    <a:p>
                      <a:pPr algn="ctr"/>
                      <a:r>
                        <a:rPr lang="de-DE" dirty="0" err="1" smtClean="0"/>
                        <a:t>Mean</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err="1" smtClean="0"/>
                        <a:t>max</a:t>
                      </a:r>
                      <a:endParaRPr lang="en-US" dirty="0"/>
                    </a:p>
                  </a:txBody>
                  <a:tcPr/>
                </a:tc>
                <a:tc hMerge="1">
                  <a:txBody>
                    <a:bodyPr/>
                    <a:lstStyle/>
                    <a:p>
                      <a:endParaRPr lang="en-US"/>
                    </a:p>
                  </a:txBody>
                  <a:tcPr/>
                </a:tc>
                <a:tc rowSpan="2">
                  <a:txBody>
                    <a:bodyPr/>
                    <a:lstStyle/>
                    <a:p>
                      <a:pPr algn="ctr"/>
                      <a:r>
                        <a:rPr lang="de-DE" dirty="0" smtClean="0"/>
                        <a:t>1804</a:t>
                      </a:r>
                      <a:endParaRPr lang="en-US" dirty="0"/>
                    </a:p>
                  </a:txBody>
                  <a:tcPr/>
                </a:tc>
              </a:tr>
              <a:tr h="354320">
                <a:tc vMerge="1">
                  <a:txBody>
                    <a:bodyPr/>
                    <a:lstStyle/>
                    <a:p>
                      <a:endParaRPr lang="en-US"/>
                    </a:p>
                  </a:txBody>
                  <a:tcPr/>
                </a:tc>
                <a:tc vMerge="1">
                  <a:txBody>
                    <a:bodyPr/>
                    <a:lstStyle/>
                    <a:p>
                      <a:endParaRPr lang="en-US"/>
                    </a:p>
                  </a:txBody>
                  <a:tcPr/>
                </a:tc>
                <a:tc gridSpan="2">
                  <a:txBody>
                    <a:bodyPr/>
                    <a:lstStyle/>
                    <a:p>
                      <a:pPr algn="ctr"/>
                      <a:r>
                        <a:rPr lang="de-DE" dirty="0" smtClean="0"/>
                        <a:t>635.2</a:t>
                      </a:r>
                      <a:endParaRPr lang="en-US" dirty="0"/>
                    </a:p>
                  </a:txBody>
                  <a:tcPr/>
                </a:tc>
                <a:tc hMerge="1">
                  <a:txBody>
                    <a:bodyPr/>
                    <a:lstStyle/>
                    <a:p>
                      <a:endParaRPr lang="en-US"/>
                    </a:p>
                  </a:txBody>
                  <a:tcPr/>
                </a:tc>
                <a:tc gridSpan="4">
                  <a:txBody>
                    <a:bodyPr/>
                    <a:lstStyle/>
                    <a:p>
                      <a:pPr algn="ctr"/>
                      <a:r>
                        <a:rPr lang="de-DE" dirty="0" smtClean="0"/>
                        <a:t>641.4</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smtClean="0"/>
                        <a:t>648.1</a:t>
                      </a:r>
                      <a:endParaRPr lang="en-US" dirty="0"/>
                    </a:p>
                  </a:txBody>
                  <a:tcPr/>
                </a:tc>
                <a:tc hMerge="1">
                  <a:txBody>
                    <a:bodyPr/>
                    <a:lstStyle/>
                    <a:p>
                      <a:endParaRPr lang="en-US"/>
                    </a:p>
                  </a:txBody>
                  <a:tcPr/>
                </a:tc>
                <a:tc vMerge="1">
                  <a:txBody>
                    <a:bodyPr/>
                    <a:lstStyle/>
                    <a:p>
                      <a:endParaRPr lang="en-US"/>
                    </a:p>
                  </a:txBody>
                  <a:tcPr/>
                </a:tc>
              </a:tr>
              <a:tr h="328508">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656.7</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2046</a:t>
                      </a:r>
                      <a:endParaRPr lang="en-US" dirty="0"/>
                    </a:p>
                  </a:txBody>
                  <a:tcPr/>
                </a:tc>
              </a:tr>
              <a:tr h="328508">
                <a:tc rowSpan="3">
                  <a:txBody>
                    <a:bodyPr/>
                    <a:lstStyle/>
                    <a:p>
                      <a:pPr algn="ctr"/>
                      <a:r>
                        <a:rPr lang="de-DE" dirty="0" smtClean="0"/>
                        <a:t>b</a:t>
                      </a:r>
                      <a:endParaRPr lang="en-US" dirty="0"/>
                    </a:p>
                  </a:txBody>
                  <a:tcPr/>
                </a:tc>
                <a:tc rowSpan="2">
                  <a:txBody>
                    <a:bodyPr/>
                    <a:lstStyle/>
                    <a:p>
                      <a:pPr algn="ctr"/>
                      <a:r>
                        <a:rPr lang="de-DE" dirty="0" smtClean="0"/>
                        <a:t>Zhukov</a:t>
                      </a:r>
                      <a:endParaRPr lang="en-US" dirty="0"/>
                    </a:p>
                  </a:txBody>
                  <a:tcPr/>
                </a:tc>
                <a:tc gridSpan="3">
                  <a:txBody>
                    <a:bodyPr/>
                    <a:lstStyle/>
                    <a:p>
                      <a:pPr algn="ctr"/>
                      <a:r>
                        <a:rPr lang="de-DE" dirty="0" smtClean="0"/>
                        <a:t>Min</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err="1" smtClean="0"/>
                        <a:t>Mean</a:t>
                      </a:r>
                      <a:endParaRPr lang="en-US" dirty="0"/>
                    </a:p>
                  </a:txBody>
                  <a:tcPr/>
                </a:tc>
                <a:tc hMerge="1">
                  <a:txBody>
                    <a:bodyPr/>
                    <a:lstStyle/>
                    <a:p>
                      <a:endParaRPr lang="en-US"/>
                    </a:p>
                  </a:txBody>
                  <a:tcPr/>
                </a:tc>
                <a:tc gridSpan="3">
                  <a:txBody>
                    <a:bodyPr/>
                    <a:lstStyle/>
                    <a:p>
                      <a:pPr algn="ctr"/>
                      <a:r>
                        <a:rPr lang="de-DE" dirty="0" smtClean="0"/>
                        <a:t>Max</a:t>
                      </a:r>
                      <a:endParaRPr lang="en-US" dirty="0"/>
                    </a:p>
                  </a:txBody>
                  <a:tcPr/>
                </a:tc>
                <a:tc hMerge="1">
                  <a:txBody>
                    <a:bodyPr/>
                    <a:lstStyle/>
                    <a:p>
                      <a:endParaRPr lang="en-US"/>
                    </a:p>
                  </a:txBody>
                  <a:tcPr/>
                </a:tc>
                <a:tc hMerge="1">
                  <a:txBody>
                    <a:bodyPr/>
                    <a:lstStyle/>
                    <a:p>
                      <a:endParaRPr lang="en-US"/>
                    </a:p>
                  </a:txBody>
                  <a:tcPr/>
                </a:tc>
                <a:tc rowSpan="2">
                  <a:txBody>
                    <a:bodyPr/>
                    <a:lstStyle/>
                    <a:p>
                      <a:pPr algn="ctr"/>
                      <a:r>
                        <a:rPr lang="de-DE" dirty="0" smtClean="0"/>
                        <a:t>3846</a:t>
                      </a:r>
                      <a:endParaRPr lang="en-US" dirty="0"/>
                    </a:p>
                  </a:txBody>
                  <a:tcPr/>
                </a:tc>
              </a:tr>
              <a:tr h="328508">
                <a:tc vMerge="1">
                  <a:txBody>
                    <a:bodyPr/>
                    <a:lstStyle/>
                    <a:p>
                      <a:endParaRPr lang="en-US"/>
                    </a:p>
                  </a:txBody>
                  <a:tcPr/>
                </a:tc>
                <a:tc vMerge="1">
                  <a:txBody>
                    <a:bodyPr/>
                    <a:lstStyle/>
                    <a:p>
                      <a:endParaRPr lang="en-US"/>
                    </a:p>
                  </a:txBody>
                  <a:tcPr/>
                </a:tc>
                <a:tc gridSpan="3">
                  <a:txBody>
                    <a:bodyPr/>
                    <a:lstStyle/>
                    <a:p>
                      <a:pPr algn="ctr"/>
                      <a:r>
                        <a:rPr lang="de-DE" dirty="0" smtClean="0"/>
                        <a:t>617.6</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smtClean="0"/>
                        <a:t>626.9</a:t>
                      </a:r>
                      <a:endParaRPr lang="en-US" dirty="0"/>
                    </a:p>
                  </a:txBody>
                  <a:tcPr/>
                </a:tc>
                <a:tc hMerge="1">
                  <a:txBody>
                    <a:bodyPr/>
                    <a:lstStyle/>
                    <a:p>
                      <a:endParaRPr lang="en-US"/>
                    </a:p>
                  </a:txBody>
                  <a:tcPr/>
                </a:tc>
                <a:tc gridSpan="3">
                  <a:txBody>
                    <a:bodyPr/>
                    <a:lstStyle/>
                    <a:p>
                      <a:pPr algn="ctr"/>
                      <a:r>
                        <a:rPr lang="de-DE" dirty="0" smtClean="0"/>
                        <a:t>637</a:t>
                      </a:r>
                      <a:endParaRPr lang="en-US" dirty="0"/>
                    </a:p>
                  </a:txBody>
                  <a:tcPr/>
                </a:tc>
                <a:tc hMerge="1">
                  <a:txBody>
                    <a:bodyPr/>
                    <a:lstStyle/>
                    <a:p>
                      <a:endParaRPr lang="en-US"/>
                    </a:p>
                  </a:txBody>
                  <a:tcPr/>
                </a:tc>
                <a:tc hMerge="1">
                  <a:txBody>
                    <a:bodyPr/>
                    <a:lstStyle/>
                    <a:p>
                      <a:endParaRPr lang="en-US"/>
                    </a:p>
                  </a:txBody>
                  <a:tcPr/>
                </a:tc>
                <a:tc vMerge="1">
                  <a:txBody>
                    <a:bodyPr/>
                    <a:lstStyle/>
                    <a:p>
                      <a:endParaRPr lang="en-US"/>
                    </a:p>
                  </a:txBody>
                  <a:tcPr/>
                </a:tc>
              </a:tr>
              <a:tr h="328508">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602.0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4500</a:t>
                      </a:r>
                      <a:endParaRPr lang="en-US" dirty="0"/>
                    </a:p>
                  </a:txBody>
                  <a:tcPr/>
                </a:tc>
              </a:tr>
              <a:tr h="438011">
                <a:tc rowSpan="5">
                  <a:txBody>
                    <a:bodyPr/>
                    <a:lstStyle/>
                    <a:p>
                      <a:pPr algn="ctr"/>
                      <a:r>
                        <a:rPr lang="de-DE" dirty="0" smtClean="0"/>
                        <a:t>c</a:t>
                      </a:r>
                      <a:endParaRPr lang="en-US" dirty="0"/>
                    </a:p>
                  </a:txBody>
                  <a:tcPr/>
                </a:tc>
                <a:tc rowSpan="4">
                  <a:txBody>
                    <a:bodyPr/>
                    <a:lstStyle/>
                    <a:p>
                      <a:pPr algn="ctr"/>
                      <a:r>
                        <a:rPr lang="de-DE" dirty="0" smtClean="0"/>
                        <a:t>Zhukov</a:t>
                      </a:r>
                      <a:endParaRPr lang="en-US" dirty="0"/>
                    </a:p>
                  </a:txBody>
                  <a:tcPr/>
                </a:tc>
                <a:tc>
                  <a:txBody>
                    <a:bodyPr/>
                    <a:lstStyle/>
                    <a:p>
                      <a:pPr algn="ctr"/>
                      <a:endParaRPr lang="en-US" sz="1600" dirty="0"/>
                    </a:p>
                  </a:txBody>
                  <a:tcPr/>
                </a:tc>
                <a:tc gridSpan="3">
                  <a:txBody>
                    <a:bodyPr/>
                    <a:lstStyle/>
                    <a:p>
                      <a:pPr algn="ctr"/>
                      <a:r>
                        <a:rPr lang="de-DE" sz="1600" dirty="0" smtClean="0"/>
                        <a:t>Min</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err="1" smtClean="0"/>
                        <a:t>Mean</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err="1" smtClean="0"/>
                        <a:t>max</a:t>
                      </a:r>
                      <a:endParaRPr lang="en-US" sz="1600" dirty="0"/>
                    </a:p>
                  </a:txBody>
                  <a:tcPr/>
                </a:tc>
                <a:tc rowSpan="2">
                  <a:txBody>
                    <a:bodyPr/>
                    <a:lstStyle/>
                    <a:p>
                      <a:pPr algn="ctr"/>
                      <a:r>
                        <a:rPr lang="de-DE" dirty="0" smtClean="0"/>
                        <a:t>3863</a:t>
                      </a:r>
                      <a:endParaRPr lang="en-US" dirty="0"/>
                    </a:p>
                  </a:txBody>
                  <a:tcPr/>
                </a:tc>
              </a:tr>
              <a:tr h="219005">
                <a:tc vMerge="1">
                  <a:txBody>
                    <a:bodyPr/>
                    <a:lstStyle/>
                    <a:p>
                      <a:endParaRPr lang="en-US"/>
                    </a:p>
                  </a:txBody>
                  <a:tcPr/>
                </a:tc>
                <a:tc vMerge="1">
                  <a:txBody>
                    <a:bodyPr/>
                    <a:lstStyle/>
                    <a:p>
                      <a:endParaRPr lang="en-US"/>
                    </a:p>
                  </a:txBody>
                  <a:tcPr/>
                </a:tc>
                <a:tc rowSpan="2">
                  <a:txBody>
                    <a:bodyPr/>
                    <a:lstStyle/>
                    <a:p>
                      <a:pPr algn="ctr"/>
                      <a:r>
                        <a:rPr lang="de-DE" sz="1600" dirty="0" smtClean="0"/>
                        <a:t>c1</a:t>
                      </a:r>
                      <a:endParaRPr lang="en-US" sz="1600" dirty="0"/>
                    </a:p>
                  </a:txBody>
                  <a:tcPr/>
                </a:tc>
                <a:tc rowSpan="2" gridSpan="3">
                  <a:txBody>
                    <a:bodyPr/>
                    <a:lstStyle/>
                    <a:p>
                      <a:pPr algn="ctr"/>
                      <a:r>
                        <a:rPr lang="de-DE" sz="1600" dirty="0" smtClean="0"/>
                        <a:t>612</a:t>
                      </a:r>
                      <a:endParaRPr lang="en-US" sz="1600" dirty="0"/>
                    </a:p>
                  </a:txBody>
                  <a:tcPr/>
                </a:tc>
                <a:tc rowSpan="2" hMerge="1">
                  <a:txBody>
                    <a:bodyPr/>
                    <a:lstStyle/>
                    <a:p>
                      <a:endParaRPr lang="en-US"/>
                    </a:p>
                  </a:txBody>
                  <a:tcPr/>
                </a:tc>
                <a:tc rowSpan="2" hMerge="1">
                  <a:txBody>
                    <a:bodyPr/>
                    <a:lstStyle/>
                    <a:p>
                      <a:endParaRPr lang="en-US"/>
                    </a:p>
                  </a:txBody>
                  <a:tcPr/>
                </a:tc>
                <a:tc rowSpan="2" gridSpan="3">
                  <a:txBody>
                    <a:bodyPr/>
                    <a:lstStyle/>
                    <a:p>
                      <a:pPr algn="ctr"/>
                      <a:r>
                        <a:rPr lang="de-DE" sz="1600" dirty="0" smtClean="0"/>
                        <a:t>615.2</a:t>
                      </a:r>
                      <a:endParaRPr lang="en-US" sz="1600" dirty="0"/>
                    </a:p>
                  </a:txBody>
                  <a:tcPr/>
                </a:tc>
                <a:tc rowSpan="2" hMerge="1">
                  <a:txBody>
                    <a:bodyPr/>
                    <a:lstStyle/>
                    <a:p>
                      <a:endParaRPr lang="en-US"/>
                    </a:p>
                  </a:txBody>
                  <a:tcPr/>
                </a:tc>
                <a:tc rowSpan="2" hMerge="1">
                  <a:txBody>
                    <a:bodyPr/>
                    <a:lstStyle/>
                    <a:p>
                      <a:endParaRPr lang="en-US"/>
                    </a:p>
                  </a:txBody>
                  <a:tcPr/>
                </a:tc>
                <a:tc rowSpan="2">
                  <a:txBody>
                    <a:bodyPr/>
                    <a:lstStyle/>
                    <a:p>
                      <a:pPr algn="ctr"/>
                      <a:r>
                        <a:rPr lang="de-DE" sz="1600" dirty="0" smtClean="0"/>
                        <a:t>618.5</a:t>
                      </a:r>
                      <a:endParaRPr lang="en-US" sz="1600" dirty="0"/>
                    </a:p>
                  </a:txBody>
                  <a:tcPr/>
                </a:tc>
                <a:tc vMerge="1">
                  <a:txBody>
                    <a:bodyPr/>
                    <a:lstStyle/>
                    <a:p>
                      <a:endParaRPr lang="en-US"/>
                    </a:p>
                  </a:txBody>
                  <a:tcPr/>
                </a:tc>
              </a:tr>
              <a:tr h="219005">
                <a:tc vMerge="1">
                  <a:txBody>
                    <a:bodyPr/>
                    <a:lstStyle/>
                    <a:p>
                      <a:endParaRPr lang="en-US"/>
                    </a:p>
                  </a:txBody>
                  <a:tcPr/>
                </a:tc>
                <a:tc vMerge="1">
                  <a:txBody>
                    <a:bodyPr/>
                    <a:lstStyle/>
                    <a:p>
                      <a:endParaRPr lang="en-US"/>
                    </a:p>
                  </a:txBody>
                  <a:tcPr/>
                </a:tc>
                <a:tc vMerge="1">
                  <a:txBody>
                    <a:bodyPr/>
                    <a:lstStyle/>
                    <a:p>
                      <a:pPr algn="ctr"/>
                      <a:endParaRPr lang="en-US" dirty="0"/>
                    </a:p>
                  </a:txBody>
                  <a:tcPr/>
                </a:tc>
                <a:tc gridSpan="3" vMerge="1">
                  <a:txBody>
                    <a:bodyPr/>
                    <a:lstStyle/>
                    <a:p>
                      <a:endParaRPr lang="en-US" dirty="0"/>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rowSpan="2">
                  <a:txBody>
                    <a:bodyPr/>
                    <a:lstStyle/>
                    <a:p>
                      <a:pPr algn="ctr"/>
                      <a:r>
                        <a:rPr lang="de-DE" dirty="0" smtClean="0"/>
                        <a:t>3185</a:t>
                      </a:r>
                      <a:endParaRPr lang="en-US" dirty="0"/>
                    </a:p>
                  </a:txBody>
                  <a:tcPr/>
                </a:tc>
              </a:tr>
              <a:tr h="438011">
                <a:tc vMerge="1">
                  <a:txBody>
                    <a:bodyPr/>
                    <a:lstStyle/>
                    <a:p>
                      <a:endParaRPr lang="en-US"/>
                    </a:p>
                  </a:txBody>
                  <a:tcPr/>
                </a:tc>
                <a:tc vMerge="1">
                  <a:txBody>
                    <a:bodyPr/>
                    <a:lstStyle/>
                    <a:p>
                      <a:endParaRPr lang="en-US"/>
                    </a:p>
                  </a:txBody>
                  <a:tcPr/>
                </a:tc>
                <a:tc>
                  <a:txBody>
                    <a:bodyPr/>
                    <a:lstStyle/>
                    <a:p>
                      <a:pPr algn="ctr"/>
                      <a:r>
                        <a:rPr lang="de-DE" sz="1600" dirty="0" smtClean="0"/>
                        <a:t>c2</a:t>
                      </a:r>
                      <a:endParaRPr lang="en-US" sz="1600" dirty="0"/>
                    </a:p>
                  </a:txBody>
                  <a:tcPr/>
                </a:tc>
                <a:tc gridSpan="3">
                  <a:txBody>
                    <a:bodyPr/>
                    <a:lstStyle/>
                    <a:p>
                      <a:pPr algn="ctr"/>
                      <a:r>
                        <a:rPr lang="de-DE" sz="1600" dirty="0" smtClean="0"/>
                        <a:t>612.9</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smtClean="0"/>
                        <a:t>619.9</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smtClean="0"/>
                        <a:t>627.5</a:t>
                      </a:r>
                      <a:endParaRPr lang="en-US" sz="1600" dirty="0"/>
                    </a:p>
                  </a:txBody>
                  <a:tcPr/>
                </a:tc>
                <a:tc vMerge="1">
                  <a:txBody>
                    <a:bodyPr/>
                    <a:lstStyle/>
                    <a:p>
                      <a:endParaRPr lang="en-US"/>
                    </a:p>
                  </a:txBody>
                  <a:tcPr/>
                </a:tc>
              </a:tr>
              <a:tr h="347329">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625.0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7829</a:t>
                      </a:r>
                      <a:endParaRPr lang="en-US" dirty="0"/>
                    </a:p>
                  </a:txBody>
                  <a:tcPr/>
                </a:tc>
              </a:tr>
            </a:tbl>
          </a:graphicData>
        </a:graphic>
      </p:graphicFrame>
    </p:spTree>
    <p:extLst>
      <p:ext uri="{BB962C8B-B14F-4D97-AF65-F5344CB8AC3E}">
        <p14:creationId xmlns:p14="http://schemas.microsoft.com/office/powerpoint/2010/main" val="2670292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p>
          <a:p>
            <a:pPr lvl="1"/>
            <a:r>
              <a:rPr lang="en-GB" dirty="0"/>
              <a:t>Digital Elevation Models (DEM). </a:t>
            </a:r>
            <a:r>
              <a:rPr lang="en-GB" dirty="0" smtClean="0"/>
              <a:t>ASTER Global Elevation map is used;</a:t>
            </a:r>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mc:AlternateContent xmlns:mc="http://schemas.openxmlformats.org/markup-compatibility/2006">
        <mc:Choice xmlns:a14="http://schemas.microsoft.com/office/drawing/2010/main"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 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Band3: fire </a:t>
                </a:r>
                <a:r>
                  <a:rPr lang="en-GB" dirty="0" smtClean="0"/>
                  <a:t>probability map;</a:t>
                </a:r>
              </a:p>
              <a:p>
                <a:pPr marL="789300" lvl="1" indent="-342900">
                  <a:buFont typeface="+mj-lt"/>
                  <a:buAutoNum type="arabicParenR"/>
                </a:pPr>
                <a:r>
                  <a:rPr lang="en-GB" dirty="0" smtClean="0"/>
                  <a:t>band4: </a:t>
                </a:r>
                <a:r>
                  <a:rPr lang="en-GB" dirty="0"/>
                  <a:t>e</a:t>
                </a:r>
                <a:r>
                  <a:rPr lang="en-GB" dirty="0" smtClean="0"/>
                  <a:t>ffective </a:t>
                </a:r>
                <a:r>
                  <a:rPr lang="en-GB" dirty="0" smtClean="0"/>
                  <a:t>target temperature in sub-pixel resolution;</a:t>
                </a:r>
              </a:p>
              <a:p>
                <a:pPr marL="789300" lvl="1" indent="-342900">
                  <a:buFont typeface="+mj-lt"/>
                  <a:buAutoNum type="arabicParenR"/>
                </a:pPr>
                <a:r>
                  <a:rPr lang="en-GB" dirty="0" smtClean="0"/>
                  <a:t>band5: </a:t>
                </a:r>
                <a:r>
                  <a:rPr lang="en-GB" dirty="0"/>
                  <a:t>e</a:t>
                </a:r>
                <a:r>
                  <a:rPr lang="en-GB" dirty="0" smtClean="0"/>
                  <a:t>ffective </a:t>
                </a:r>
                <a:r>
                  <a:rPr lang="en-GB" dirty="0" smtClean="0"/>
                  <a:t>target pixel fraction;</a:t>
                </a:r>
              </a:p>
              <a:p>
                <a:pPr marL="789300" lvl="1" indent="-342900">
                  <a:buFont typeface="+mj-lt"/>
                  <a:buAutoNum type="arabicParenR"/>
                </a:pPr>
                <a:r>
                  <a:rPr lang="en-GB" dirty="0" smtClean="0"/>
                  <a:t>band6: fire </a:t>
                </a:r>
                <a:r>
                  <a:rPr lang="en-GB" dirty="0" smtClean="0"/>
                  <a:t>radiative power.</a:t>
                </a:r>
              </a:p>
              <a:p>
                <a:pPr marL="789300" lvl="1" indent="-342900">
                  <a:buFont typeface="+mj-lt"/>
                  <a:buAutoNum type="arabicParenR"/>
                </a:pPr>
                <a:endParaRPr lang="en-GB" dirty="0" smtClean="0"/>
              </a:p>
              <a:p>
                <a:pPr marL="446400" lvl="1" indent="0">
                  <a:buNone/>
                </a:pPr>
                <a:endParaRPr lang="en-GB" dirty="0" smtClean="0"/>
              </a:p>
            </p:txBody>
          </p:sp>
        </mc:Choice>
        <mc:Fallback>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6</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smtClean="0"/>
          </a:p>
          <a:p>
            <a:pPr marL="446400" lvl="1" indent="0">
              <a:buNone/>
            </a:pPr>
            <a:endParaRPr lang="en-GB"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47"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5318" y="4964568"/>
            <a:ext cx="3257302"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Surface </a:t>
            </a:r>
            <a:r>
              <a:rPr lang="de-DE" dirty="0" err="1" smtClean="0">
                <a:latin typeface="Arial" pitchFamily="34" charset="0"/>
                <a:cs typeface="Arial" pitchFamily="34" charset="0"/>
              </a:rPr>
              <a:t>temperature</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(MIR)</a:t>
            </a:r>
            <a:endParaRPr lang="en-US" dirty="0" smtClean="0">
              <a:latin typeface="Arial" pitchFamily="34" charset="0"/>
              <a:cs typeface="Arial" pitchFamily="34" charset="0"/>
            </a:endParaRPr>
          </a:p>
        </p:txBody>
      </p:sp>
      <p:sp>
        <p:nvSpPr>
          <p:cNvPr id="9" name="TextBox 8"/>
          <p:cNvSpPr txBox="1"/>
          <p:nvPr/>
        </p:nvSpPr>
        <p:spPr>
          <a:xfrm>
            <a:off x="5001121" y="4971759"/>
            <a:ext cx="3206006"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Surface </a:t>
            </a:r>
            <a:r>
              <a:rPr lang="de-DE" dirty="0" err="1" smtClean="0">
                <a:latin typeface="Arial" pitchFamily="34" charset="0"/>
                <a:cs typeface="Arial" pitchFamily="34" charset="0"/>
              </a:rPr>
              <a:t>temperature</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(TIR)</a:t>
            </a:r>
            <a:endParaRPr lang="en-US" dirty="0" smtClean="0">
              <a:latin typeface="Arial" pitchFamily="34" charset="0"/>
              <a:cs typeface="Arial" pitchFamily="34" charset="0"/>
            </a:endParaRPr>
          </a:p>
        </p:txBody>
      </p:sp>
      <p:sp>
        <p:nvSpPr>
          <p:cNvPr id="6" name="TextBox 5"/>
          <p:cNvSpPr txBox="1"/>
          <p:nvPr/>
        </p:nvSpPr>
        <p:spPr>
          <a:xfrm>
            <a:off x="467544" y="1412776"/>
            <a:ext cx="357790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Example</a:t>
            </a:r>
            <a:r>
              <a:rPr lang="de-DE" dirty="0" smtClean="0">
                <a:latin typeface="Arial" pitchFamily="34" charset="0"/>
                <a:cs typeface="Arial" pitchFamily="34" charset="0"/>
              </a:rPr>
              <a:t>: </a:t>
            </a:r>
            <a:r>
              <a:rPr lang="de-DE" dirty="0" err="1" smtClean="0">
                <a:latin typeface="Arial" pitchFamily="34" charset="0"/>
                <a:cs typeface="Arial" pitchFamily="34" charset="0"/>
              </a:rPr>
              <a:t>Bardarbunga</a:t>
            </a:r>
            <a:r>
              <a:rPr lang="de-DE" dirty="0" smtClean="0">
                <a:latin typeface="Arial" pitchFamily="34" charset="0"/>
                <a:cs typeface="Arial" pitchFamily="34" charset="0"/>
              </a:rPr>
              <a:t> 2014.09.14</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2098838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7</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smtClean="0"/>
          </a:p>
          <a:p>
            <a:pPr marL="446400" lvl="1" indent="0">
              <a:buNone/>
            </a:pPr>
            <a:endParaRPr lang="en-GB"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868252"/>
            <a:ext cx="4679557" cy="289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8252"/>
            <a:ext cx="4680828"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828" y="1868252"/>
            <a:ext cx="4340261"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1492" y="1021925"/>
            <a:ext cx="5358671" cy="4590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8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is reliable or not, firstly we compare them with MODIS temperature products, namely MODIS Sea Surface Temperature (SST) and MODIS Land Surface Temperature (LST),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8</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9</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Several (3 </a:t>
            </a:r>
            <a:r>
              <a:rPr lang="en-GB" dirty="0"/>
              <a:t>– 5) sub-areas which are cloud-free and homogeneous inside for all scenes </a:t>
            </a:r>
            <a:r>
              <a:rPr lang="en-GB" dirty="0" smtClean="0"/>
              <a:t>of one test site are </a:t>
            </a:r>
            <a:r>
              <a:rPr lang="en-GB" dirty="0" smtClean="0"/>
              <a:t>selected.</a:t>
            </a:r>
            <a:endParaRPr lang="en-GB" dirty="0"/>
          </a:p>
        </p:txBody>
      </p:sp>
      <mc:AlternateContent xmlns:mc="http://schemas.openxmlformats.org/markup-compatibility/2006">
        <mc:Choice xmlns:a14="http://schemas.microsoft.com/office/drawing/2010/main" Requires="a14">
          <p:sp>
            <p:nvSpPr>
              <p:cNvPr id="12" name="Textplatzhalter 2"/>
              <p:cNvSpPr txBox="1">
                <a:spLocks/>
              </p:cNvSpPr>
              <p:nvPr/>
            </p:nvSpPr>
            <p:spPr bwMode="auto">
              <a:xfrm>
                <a:off x="251517" y="4581128"/>
                <a:ext cx="6093593" cy="14401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a:t>
                </a:r>
                <a:r>
                  <a:rPr lang="en-GB" dirty="0" smtClean="0"/>
                  <a:t>computed to </a:t>
                </a:r>
                <a:r>
                  <a:rPr lang="en-GB" dirty="0" smtClean="0"/>
                  <a:t>denote the temperature difference between the MODIS SST and the results </a:t>
                </a:r>
                <a:r>
                  <a:rPr lang="en-GB" dirty="0" smtClean="0"/>
                  <a:t>of MITIP of that scene</a:t>
                </a:r>
                <a:r>
                  <a:rPr lang="en-GB" dirty="0" smtClean="0"/>
                  <a:t>.</a:t>
                </a:r>
                <a:endParaRPr lang="en-GB" dirty="0"/>
              </a:p>
            </p:txBody>
          </p:sp>
        </mc:Choice>
        <mc:Fallback>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440160"/>
              </a:xfrm>
              <a:prstGeom prst="rect">
                <a:avLst/>
              </a:prstGeom>
              <a:blipFill rotWithShape="1">
                <a:blip r:embed="rId3"/>
                <a:stretch>
                  <a:fillRect l="-2100" t="-5063" b="-8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2370</Words>
  <Application>Microsoft Office PowerPoint</Application>
  <PresentationFormat>On-screen Show (4:3)</PresentationFormat>
  <Paragraphs>285</Paragraphs>
  <Slides>30</Slides>
  <Notes>11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DLR-Präsentation 4:3 Englisch</vt:lpstr>
      <vt:lpstr>Evaluation and improvement of a dual-channel method for the detection and quantification of high-temperature events on FireBIRD data</vt:lpstr>
      <vt:lpstr>Contents</vt:lpstr>
      <vt:lpstr>1. Introduction of MITIP, an atmospheric correction and image processing method</vt:lpstr>
      <vt:lpstr>1. 2 Data preparation and pre-processing </vt:lpstr>
      <vt:lpstr>1. 3 Outcomes of the MITIP</vt:lpstr>
      <vt:lpstr>1. 3 Outcomes of the MITIP</vt:lpstr>
      <vt:lpstr>1. 3 Outcomes of the MITIP</vt:lpstr>
      <vt:lpstr>2. Validation and improvement of the MITIP</vt:lpstr>
      <vt:lpstr>2. Validation and improvement of the MITIP</vt:lpstr>
      <vt:lpstr>2.1 Results comparison with MODIS SST and calibration</vt:lpstr>
      <vt:lpstr>2.1 Results comparison with MODIS SST and calibration </vt:lpstr>
      <vt:lpstr>2.1 Results comparison with MODIS SST and calibration</vt:lpstr>
      <vt:lpstr>2.1 Results comparison with MODIS SST and calibration</vt:lpstr>
      <vt:lpstr>2.1 Results comparison with MODIS SST and calibration</vt:lpstr>
      <vt:lpstr>2.1 Results comparison with MODIS SST and calibration</vt:lpstr>
      <vt:lpstr>2.2 Transferability test (SST) </vt:lpstr>
      <vt:lpstr>2.3 Results comparison with MODIS LST and calibration</vt:lpstr>
      <vt:lpstr>2.3 Results comparison with MODIS LST and calibration</vt:lpstr>
      <vt:lpstr>2.3 Results comparison with MODIS LST and calibration</vt:lpstr>
      <vt:lpstr>2.4 Transferability test (LST) </vt:lpstr>
      <vt:lpstr>3. Analysis of high-temperature events</vt:lpstr>
      <vt:lpstr>3.1 High-temperature events</vt:lpstr>
      <vt:lpstr>3.1 High-temperature events</vt:lpstr>
      <vt:lpstr>3.1 High-temperature events</vt:lpstr>
      <vt:lpstr>3.1 High-temperature events</vt:lpstr>
      <vt:lpstr>3.2 Comparison with the results of Zhukov’s algorithm</vt:lpstr>
      <vt:lpstr>3.2 Comparison with the results of Zhukov’s algorithm</vt:lpstr>
      <vt:lpstr>3.2 Comparison with the results of Zhukov’s algorithm</vt:lpstr>
      <vt:lpstr>3.2 Comparison with the results of Zhukov’s algorithm</vt:lpstr>
      <vt:lpstr>3.2 Comparison with the results of Zhukov’s algorithm</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178</cp:revision>
  <dcterms:created xsi:type="dcterms:W3CDTF">2012-06-19T06:51:55Z</dcterms:created>
  <dcterms:modified xsi:type="dcterms:W3CDTF">2017-10-26T15:13:42Z</dcterms:modified>
</cp:coreProperties>
</file>